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79" r:id="rId5"/>
    <p:sldId id="280" r:id="rId6"/>
    <p:sldId id="281" r:id="rId7"/>
    <p:sldId id="282" r:id="rId8"/>
    <p:sldId id="283" r:id="rId9"/>
    <p:sldId id="262" r:id="rId10"/>
    <p:sldId id="278" r:id="rId11"/>
    <p:sldId id="271" r:id="rId12"/>
    <p:sldId id="273" r:id="rId13"/>
    <p:sldId id="270" r:id="rId1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97"/>
    <p:restoredTop sz="76098"/>
  </p:normalViewPr>
  <p:slideViewPr>
    <p:cSldViewPr>
      <p:cViewPr>
        <p:scale>
          <a:sx n="75" d="100"/>
          <a:sy n="75" d="100"/>
        </p:scale>
        <p:origin x="-22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BF3A8-64CE-2744-BE93-FDB3222248D1}" type="datetimeFigureOut">
              <a:rPr kumimoji="1" lang="ko-Kore-KR" altLang="en-US" smtClean="0"/>
              <a:t>2022. 6. 8.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E5725-5E06-3747-A776-CAC870CBCE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944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7370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1938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1896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95818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100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5462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8015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96544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169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926780" y="6773798"/>
            <a:ext cx="11659409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000" kern="0" spc="9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2018110659 / </a:t>
            </a:r>
            <a:r>
              <a:rPr lang="ko-KR" altLang="en-US" sz="3000" kern="0" spc="9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이인석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1676400" y="2324100"/>
            <a:ext cx="21022421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딥러닝 기반 흉부 </a:t>
            </a:r>
            <a:r>
              <a:rPr lang="en-US" altLang="ko-KR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X-Ray</a:t>
            </a:r>
          </a:p>
          <a:p>
            <a:r>
              <a:rPr lang="ko-KR" altLang="en-US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폐질환 판독</a:t>
            </a:r>
            <a:endParaRPr lang="en-US" sz="10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grpSp>
        <p:nvGrpSpPr>
          <p:cNvPr id="5" name="그룹 1001">
            <a:extLst>
              <a:ext uri="{FF2B5EF4-FFF2-40B4-BE49-F238E27FC236}">
                <a16:creationId xmlns:a16="http://schemas.microsoft.com/office/drawing/2014/main" id="{B5258362-0033-6C60-BEC7-A7013D27DCC2}"/>
              </a:ext>
            </a:extLst>
          </p:cNvPr>
          <p:cNvGrpSpPr/>
          <p:nvPr/>
        </p:nvGrpSpPr>
        <p:grpSpPr>
          <a:xfrm>
            <a:off x="2057400" y="6819900"/>
            <a:ext cx="4266667" cy="63443"/>
            <a:chOff x="1904762" y="3766063"/>
            <a:chExt cx="4266667" cy="63443"/>
          </a:xfrm>
        </p:grpSpPr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9F5B9B9F-F25C-9C4C-A018-1AAAB41C3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66063"/>
              <a:ext cx="4266667" cy="63443"/>
            </a:xfrm>
            <a:prstGeom prst="rect">
              <a:avLst/>
            </a:prstGeom>
          </p:spPr>
        </p:pic>
      </p:grp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062738BA-0331-D762-B669-DD8D1DF86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506" y="2197182"/>
            <a:ext cx="14594776" cy="3975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A5241CB-C4C2-0FE4-3D32-BAE786E3E5C2}"/>
              </a:ext>
            </a:extLst>
          </p:cNvPr>
          <p:cNvSpPr txBox="1"/>
          <p:nvPr/>
        </p:nvSpPr>
        <p:spPr>
          <a:xfrm>
            <a:off x="2057400" y="7454646"/>
            <a:ext cx="62209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000" dirty="0"/>
              <a:t>EPOCH 10 -&gt; 50</a:t>
            </a:r>
            <a:endParaRPr kumimoji="1" lang="ko-Kore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807643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924240" y="7124700"/>
            <a:ext cx="4266667" cy="63443"/>
            <a:chOff x="1904762" y="3766063"/>
            <a:chExt cx="4266667" cy="63443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66063"/>
              <a:ext cx="4266667" cy="63443"/>
            </a:xfrm>
            <a:prstGeom prst="rect">
              <a:avLst/>
            </a:prstGeom>
          </p:spPr>
        </p:pic>
      </p:grpSp>
      <p:sp>
        <p:nvSpPr>
          <p:cNvPr id="2" name="Object 4">
            <a:extLst>
              <a:ext uri="{FF2B5EF4-FFF2-40B4-BE49-F238E27FC236}">
                <a16:creationId xmlns:a16="http://schemas.microsoft.com/office/drawing/2014/main" id="{754608C5-03E9-19D2-D881-5A50F7E7127D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204AC1-3386-0C57-9DEA-9FCED53B75CF}"/>
              </a:ext>
            </a:extLst>
          </p:cNvPr>
          <p:cNvSpPr txBox="1"/>
          <p:nvPr/>
        </p:nvSpPr>
        <p:spPr>
          <a:xfrm>
            <a:off x="1924240" y="7594656"/>
            <a:ext cx="439735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dirty="0"/>
              <a:t>50</a:t>
            </a:r>
            <a:r>
              <a:rPr lang="ko-KR" altLang="en-US" sz="3000" dirty="0"/>
              <a:t> </a:t>
            </a:r>
            <a:r>
              <a:rPr lang="en-US" altLang="ko-KR" sz="3000" dirty="0"/>
              <a:t>epoch</a:t>
            </a:r>
            <a:r>
              <a:rPr lang="ko-KR" altLang="en-US" sz="3000" dirty="0"/>
              <a:t> </a:t>
            </a:r>
            <a:r>
              <a:rPr lang="en-US" altLang="ko-KR" sz="3000" dirty="0"/>
              <a:t>-&gt;</a:t>
            </a:r>
            <a:r>
              <a:rPr lang="ko-KR" altLang="en-US" sz="3000" dirty="0"/>
              <a:t> 약 </a:t>
            </a:r>
            <a:r>
              <a:rPr lang="en-US" altLang="ko-KR" sz="3000" dirty="0"/>
              <a:t>3</a:t>
            </a:r>
            <a:r>
              <a:rPr lang="ko-KR" altLang="en-US" sz="3000" dirty="0"/>
              <a:t>시간 진행</a:t>
            </a:r>
            <a:endParaRPr lang="en-US" altLang="ko-KR" sz="3000" dirty="0"/>
          </a:p>
          <a:p>
            <a:pPr lvl="0"/>
            <a:endParaRPr lang="en-US" altLang="ko-KR" sz="3000" dirty="0"/>
          </a:p>
          <a:p>
            <a:pPr lvl="0"/>
            <a:r>
              <a:rPr lang="ko-KR" altLang="en-US" sz="3000" dirty="0"/>
              <a:t>성능 향상</a:t>
            </a:r>
            <a:r>
              <a:rPr lang="en-US" altLang="ko-KR" sz="3000" dirty="0"/>
              <a:t>?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F140800-AF76-8BE9-CD96-4F8296D26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1" y="1368072"/>
            <a:ext cx="9498090" cy="5286672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FD9B2D98-9C8C-933F-FB53-694C53E646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5497040"/>
            <a:ext cx="9715500" cy="449853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4CAD0D1-6A7B-65AB-07D3-26DA1CD500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6411" y="2324100"/>
            <a:ext cx="5448300" cy="381000"/>
          </a:xfrm>
          <a:prstGeom prst="rect">
            <a:avLst/>
          </a:prstGeom>
        </p:spPr>
      </p:pic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453EC935-9AB3-36DD-9F01-F6CEF50A4ED4}"/>
              </a:ext>
            </a:extLst>
          </p:cNvPr>
          <p:cNvSpPr/>
          <p:nvPr/>
        </p:nvSpPr>
        <p:spPr>
          <a:xfrm rot="16200000">
            <a:off x="13240011" y="3576055"/>
            <a:ext cx="1181100" cy="87070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283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C78EE168-66F6-0B0C-AF1A-354606A8DED4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grpSp>
        <p:nvGrpSpPr>
          <p:cNvPr id="13" name="그룹 1001">
            <a:extLst>
              <a:ext uri="{FF2B5EF4-FFF2-40B4-BE49-F238E27FC236}">
                <a16:creationId xmlns:a16="http://schemas.microsoft.com/office/drawing/2014/main" id="{ABDBFEEC-96DA-688F-2D6C-E01C76963940}"/>
              </a:ext>
            </a:extLst>
          </p:cNvPr>
          <p:cNvGrpSpPr/>
          <p:nvPr/>
        </p:nvGrpSpPr>
        <p:grpSpPr>
          <a:xfrm>
            <a:off x="1783066" y="9288201"/>
            <a:ext cx="4266667" cy="63443"/>
            <a:chOff x="1904762" y="5323405"/>
            <a:chExt cx="4266667" cy="63443"/>
          </a:xfrm>
        </p:grpSpPr>
        <p:pic>
          <p:nvPicPr>
            <p:cNvPr id="14" name="Object 5">
              <a:extLst>
                <a:ext uri="{FF2B5EF4-FFF2-40B4-BE49-F238E27FC236}">
                  <a16:creationId xmlns:a16="http://schemas.microsoft.com/office/drawing/2014/main" id="{618317E5-62B7-BB0E-E0E9-E0EA146C5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pic>
        <p:nvPicPr>
          <p:cNvPr id="6" name="그림 5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32554D1C-96A2-3900-ADD7-C338CEA14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44" y="3094070"/>
            <a:ext cx="6982089" cy="4426897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C6002009-EE94-0229-9B32-B327ACA59DF8}"/>
              </a:ext>
            </a:extLst>
          </p:cNvPr>
          <p:cNvSpPr txBox="1"/>
          <p:nvPr/>
        </p:nvSpPr>
        <p:spPr>
          <a:xfrm>
            <a:off x="1783066" y="8343900"/>
            <a:ext cx="639685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/>
              <a:t>Confusion Matrix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CE817D-4D81-ABAA-6368-29D5FD748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084" y="2153890"/>
            <a:ext cx="7428012" cy="6190010"/>
          </a:xfrm>
          <a:prstGeom prst="rect">
            <a:avLst/>
          </a:prstGeom>
        </p:spPr>
      </p:pic>
      <p:sp>
        <p:nvSpPr>
          <p:cNvPr id="7" name="오른쪽 화살표[R] 6">
            <a:extLst>
              <a:ext uri="{FF2B5EF4-FFF2-40B4-BE49-F238E27FC236}">
                <a16:creationId xmlns:a16="http://schemas.microsoft.com/office/drawing/2014/main" id="{35E457A1-1ADA-1824-1A1A-6D619E7AB80F}"/>
              </a:ext>
            </a:extLst>
          </p:cNvPr>
          <p:cNvSpPr/>
          <p:nvPr/>
        </p:nvSpPr>
        <p:spPr>
          <a:xfrm>
            <a:off x="8179917" y="4998254"/>
            <a:ext cx="1497483" cy="7620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2282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42857" y="1405489"/>
            <a:ext cx="14368253" cy="7474736"/>
            <a:chOff x="-342857" y="1405489"/>
            <a:chExt cx="14368253" cy="7474736"/>
          </a:xfrm>
        </p:grpSpPr>
        <p:sp>
          <p:nvSpPr>
            <p:cNvPr id="3" name="Object 3"/>
            <p:cNvSpPr txBox="1"/>
            <p:nvPr/>
          </p:nvSpPr>
          <p:spPr>
            <a:xfrm>
              <a:off x="-342857" y="1405489"/>
              <a:ext cx="18828571" cy="66131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4800" dirty="0">
                  <a:solidFill>
                    <a:srgbClr val="000000"/>
                  </a:solidFill>
                  <a:latin typeface="Open Sans SemiBold" pitchFamily="34" charset="0"/>
                  <a:cs typeface="Open Sans SemiBold" pitchFamily="34" charset="0"/>
                </a:rPr>
                <a:t>THANK</a:t>
              </a:r>
              <a:endParaRPr lang="en-US" dirty="0"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7038095" y="4471446"/>
              <a:ext cx="10480951" cy="66131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4800" dirty="0">
                  <a:solidFill>
                    <a:srgbClr val="000000"/>
                  </a:solidFill>
                  <a:latin typeface="Open Sans SemiBold" pitchFamily="34" charset="0"/>
                  <a:cs typeface="Open Sans SemiBold" pitchFamily="34" charset="0"/>
                </a:rPr>
                <a:t>YOU</a:t>
              </a:r>
              <a:endParaRPr lang="en-US" dirty="0"/>
            </a:p>
          </p:txBody>
        </p:sp>
      </p:grpSp>
      <p:sp>
        <p:nvSpPr>
          <p:cNvPr id="2" name="Object 4">
            <a:extLst>
              <a:ext uri="{FF2B5EF4-FFF2-40B4-BE49-F238E27FC236}">
                <a16:creationId xmlns:a16="http://schemas.microsoft.com/office/drawing/2014/main" id="{A5810A45-F227-57FD-7F45-1422614C474F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904762" y="1665505"/>
            <a:ext cx="8336134" cy="31684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1800" kern="0" spc="16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*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904762" y="2899441"/>
            <a:ext cx="14685714" cy="73558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71600" indent="-1371600">
              <a:buAutoNum type="arabicPeriod"/>
            </a:pPr>
            <a:r>
              <a:rPr lang="ko-KR" alt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개요</a:t>
            </a:r>
            <a:endParaRPr lang="en-US" sz="11800" kern="0" spc="8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  <a:p>
            <a:r>
              <a:rPr 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2.</a:t>
            </a:r>
            <a:r>
              <a:rPr lang="ko-KR" alt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모델성능</a:t>
            </a:r>
            <a:r>
              <a:rPr lang="en-US" altLang="ko-KR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/</a:t>
            </a:r>
            <a:r>
              <a:rPr lang="en-US" altLang="ko-Kore-KR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Confusion Matrix</a:t>
            </a:r>
          </a:p>
          <a:p>
            <a:endParaRPr lang="en-US" sz="11800" kern="0" spc="8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6986688" y="2110583"/>
            <a:ext cx="11418982" cy="8799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330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01.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5739496" y="3195423"/>
            <a:ext cx="14699950" cy="21852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개요</a:t>
            </a:r>
            <a:endParaRPr lang="en-US" altLang="ko-Kore-KR" sz="11800" kern="0" spc="8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  <a:p>
            <a:endParaRPr lang="en-US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6054537-273D-B63A-F7AD-90D719D0A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657" y="1257300"/>
            <a:ext cx="13360400" cy="2133600"/>
          </a:xfrm>
          <a:prstGeom prst="rect">
            <a:avLst/>
          </a:prstGeom>
        </p:spPr>
      </p:pic>
      <p:pic>
        <p:nvPicPr>
          <p:cNvPr id="8" name="그림 7" descr="테이블이(가) 표시된 사진&#10;&#10;자동 생성된 설명">
            <a:extLst>
              <a:ext uri="{FF2B5EF4-FFF2-40B4-BE49-F238E27FC236}">
                <a16:creationId xmlns:a16="http://schemas.microsoft.com/office/drawing/2014/main" id="{12833CFE-7465-12B0-97F6-D103492842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657" y="3693701"/>
            <a:ext cx="2730500" cy="5499100"/>
          </a:xfrm>
          <a:prstGeom prst="rect">
            <a:avLst/>
          </a:prstGeom>
        </p:spPr>
      </p:pic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26CFBDA4-CC5B-1A34-E441-19E410FFB8AE}"/>
              </a:ext>
            </a:extLst>
          </p:cNvPr>
          <p:cNvSpPr/>
          <p:nvPr/>
        </p:nvSpPr>
        <p:spPr>
          <a:xfrm>
            <a:off x="6864604" y="5524500"/>
            <a:ext cx="2888996" cy="137160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91B343-66E4-73BD-F34C-35B700A229D8}"/>
              </a:ext>
            </a:extLst>
          </p:cNvPr>
          <p:cNvSpPr txBox="1"/>
          <p:nvPr/>
        </p:nvSpPr>
        <p:spPr>
          <a:xfrm>
            <a:off x="10972800" y="4858201"/>
            <a:ext cx="66471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000" dirty="0"/>
              <a:t>Train : Test </a:t>
            </a:r>
          </a:p>
          <a:p>
            <a:r>
              <a:rPr kumimoji="1" lang="en-US" altLang="ko-Kore-KR" sz="5000" dirty="0"/>
              <a:t>= 8:1</a:t>
            </a:r>
          </a:p>
          <a:p>
            <a:r>
              <a:rPr kumimoji="1" lang="en-US" altLang="ko-KR" sz="5000" dirty="0"/>
              <a:t>(6365</a:t>
            </a:r>
            <a:r>
              <a:rPr kumimoji="1" lang="ko-KR" altLang="en-US" sz="5000" dirty="0"/>
              <a:t>개의 </a:t>
            </a:r>
            <a:r>
              <a:rPr kumimoji="1" lang="en-US" altLang="ko-KR" sz="5000" dirty="0"/>
              <a:t>train data, 775</a:t>
            </a:r>
            <a:r>
              <a:rPr kumimoji="1" lang="ko-KR" altLang="en-US" sz="5000" dirty="0"/>
              <a:t>개의 </a:t>
            </a:r>
            <a:r>
              <a:rPr kumimoji="1" lang="en-US" altLang="ko-KR" sz="5000" dirty="0"/>
              <a:t>test data)</a:t>
            </a:r>
            <a:endParaRPr kumimoji="1" lang="ko-Kore-KR" altLang="en-US" sz="5000" dirty="0"/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BE03C873-82D5-628C-8293-BDDD2EE69F41}"/>
              </a:ext>
            </a:extLst>
          </p:cNvPr>
          <p:cNvSpPr txBox="1"/>
          <p:nvPr/>
        </p:nvSpPr>
        <p:spPr>
          <a:xfrm>
            <a:off x="1390856" y="9609500"/>
            <a:ext cx="1548571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데이터 수집</a:t>
            </a:r>
          </a:p>
        </p:txBody>
      </p:sp>
    </p:spTree>
    <p:extLst>
      <p:ext uri="{BB962C8B-B14F-4D97-AF65-F5344CB8AC3E}">
        <p14:creationId xmlns:p14="http://schemas.microsoft.com/office/powerpoint/2010/main" val="3478168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83C5E25-2B56-F88D-3AAE-8CDE1130A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562100"/>
            <a:ext cx="12811742" cy="2764734"/>
          </a:xfrm>
          <a:prstGeom prst="rect">
            <a:avLst/>
          </a:prstGeom>
        </p:spPr>
      </p:pic>
      <p:sp>
        <p:nvSpPr>
          <p:cNvPr id="6" name="아래쪽 화살표[D] 5">
            <a:extLst>
              <a:ext uri="{FF2B5EF4-FFF2-40B4-BE49-F238E27FC236}">
                <a16:creationId xmlns:a16="http://schemas.microsoft.com/office/drawing/2014/main" id="{0358D161-AE44-E2CE-D6EF-9E7DAEEF6B75}"/>
              </a:ext>
            </a:extLst>
          </p:cNvPr>
          <p:cNvSpPr/>
          <p:nvPr/>
        </p:nvSpPr>
        <p:spPr>
          <a:xfrm>
            <a:off x="8229600" y="5089065"/>
            <a:ext cx="1442729" cy="1585722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4A7A41-99B7-3FB3-4BC5-958EE9F0B513}"/>
              </a:ext>
            </a:extLst>
          </p:cNvPr>
          <p:cNvSpPr txBox="1"/>
          <p:nvPr/>
        </p:nvSpPr>
        <p:spPr>
          <a:xfrm>
            <a:off x="6587999" y="7208322"/>
            <a:ext cx="48173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000" dirty="0"/>
              <a:t>데이터의</a:t>
            </a:r>
            <a:r>
              <a:rPr kumimoji="1" lang="ko-KR" altLang="en-US" sz="5000" dirty="0"/>
              <a:t> 불균형</a:t>
            </a:r>
            <a:endParaRPr kumimoji="1" lang="ko-Kore-KR" altLang="en-US" sz="5000" dirty="0"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4A4520FD-F23F-357C-DC4D-1F22713AD2EA}"/>
              </a:ext>
            </a:extLst>
          </p:cNvPr>
          <p:cNvSpPr txBox="1"/>
          <p:nvPr/>
        </p:nvSpPr>
        <p:spPr>
          <a:xfrm>
            <a:off x="1390856" y="9609500"/>
            <a:ext cx="1548571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데이터 수집</a:t>
            </a:r>
          </a:p>
        </p:txBody>
      </p:sp>
    </p:spTree>
    <p:extLst>
      <p:ext uri="{BB962C8B-B14F-4D97-AF65-F5344CB8AC3E}">
        <p14:creationId xmlns:p14="http://schemas.microsoft.com/office/powerpoint/2010/main" val="1070759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625A9078-9DD9-73A4-B757-8026051E2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782" y="1246263"/>
            <a:ext cx="12422436" cy="2944974"/>
          </a:xfrm>
          <a:prstGeom prst="rect">
            <a:avLst/>
          </a:prstGeom>
        </p:spPr>
      </p:pic>
      <p:pic>
        <p:nvPicPr>
          <p:cNvPr id="8" name="그림 7" descr="흐림이(가) 표시된 사진&#10;&#10;자동 생성된 설명">
            <a:extLst>
              <a:ext uri="{FF2B5EF4-FFF2-40B4-BE49-F238E27FC236}">
                <a16:creationId xmlns:a16="http://schemas.microsoft.com/office/drawing/2014/main" id="{66560916-8C16-73E1-4F87-AF0465C634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4442918"/>
            <a:ext cx="4914900" cy="49149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2EF49AF-9416-9012-2D25-2BCB39D5E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492" y="4438346"/>
            <a:ext cx="5030273" cy="4914900"/>
          </a:xfrm>
          <a:prstGeom prst="rect">
            <a:avLst/>
          </a:prstGeom>
        </p:spPr>
      </p:pic>
      <p:sp>
        <p:nvSpPr>
          <p:cNvPr id="14" name="Object 4">
            <a:extLst>
              <a:ext uri="{FF2B5EF4-FFF2-40B4-BE49-F238E27FC236}">
                <a16:creationId xmlns:a16="http://schemas.microsoft.com/office/drawing/2014/main" id="{30FE802D-66A3-EEA2-2CE4-26C4B997947B}"/>
              </a:ext>
            </a:extLst>
          </p:cNvPr>
          <p:cNvSpPr txBox="1"/>
          <p:nvPr/>
        </p:nvSpPr>
        <p:spPr>
          <a:xfrm>
            <a:off x="1390856" y="9609500"/>
            <a:ext cx="1548571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데이터 </a:t>
            </a:r>
            <a:r>
              <a:rPr lang="ko-KR" altLang="en-US" sz="1800" kern="0" spc="1100" dirty="0" err="1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전처리</a:t>
            </a:r>
            <a:endParaRPr lang="ko-KR" altLang="en-US" sz="1800" kern="0" spc="11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171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30FE802D-66A3-EEA2-2CE4-26C4B997947B}"/>
              </a:ext>
            </a:extLst>
          </p:cNvPr>
          <p:cNvSpPr txBox="1"/>
          <p:nvPr/>
        </p:nvSpPr>
        <p:spPr>
          <a:xfrm>
            <a:off x="1390856" y="9609500"/>
            <a:ext cx="1548571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5-Layer CNN / RESNET-18</a:t>
            </a:r>
            <a:endParaRPr lang="ko-KR" altLang="en-US" sz="1800" kern="0" spc="11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</p:txBody>
      </p:sp>
      <p:grpSp>
        <p:nvGrpSpPr>
          <p:cNvPr id="9" name="그룹 1001">
            <a:extLst>
              <a:ext uri="{FF2B5EF4-FFF2-40B4-BE49-F238E27FC236}">
                <a16:creationId xmlns:a16="http://schemas.microsoft.com/office/drawing/2014/main" id="{F15FC407-F7CF-7ADB-48A6-A1FDB952FF4A}"/>
              </a:ext>
            </a:extLst>
          </p:cNvPr>
          <p:cNvGrpSpPr/>
          <p:nvPr/>
        </p:nvGrpSpPr>
        <p:grpSpPr>
          <a:xfrm>
            <a:off x="1369520" y="5111778"/>
            <a:ext cx="4266667" cy="63443"/>
            <a:chOff x="1904762" y="5323405"/>
            <a:chExt cx="4266667" cy="63443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E22F914A-52B2-4D30-3F6B-3C53DA9D2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9BBC80BC-04C5-58C5-BE07-C5539F391D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172" y="2643815"/>
            <a:ext cx="8684480" cy="50628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F95FC-80B5-5ED0-3E1E-56AF7F045BF7}"/>
              </a:ext>
            </a:extLst>
          </p:cNvPr>
          <p:cNvSpPr txBox="1"/>
          <p:nvPr/>
        </p:nvSpPr>
        <p:spPr>
          <a:xfrm>
            <a:off x="1217894" y="385407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/>
              <a:t>5-Layer CNN: 78% accuracy</a:t>
            </a:r>
            <a:endParaRPr kumimoji="1" lang="ko-Kore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73414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30FE802D-66A3-EEA2-2CE4-26C4B997947B}"/>
              </a:ext>
            </a:extLst>
          </p:cNvPr>
          <p:cNvSpPr txBox="1"/>
          <p:nvPr/>
        </p:nvSpPr>
        <p:spPr>
          <a:xfrm>
            <a:off x="1390856" y="9609500"/>
            <a:ext cx="1548571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5-Layer CNN / RESNET-18</a:t>
            </a:r>
            <a:endParaRPr lang="ko-KR" altLang="en-US" sz="1800" kern="0" spc="11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</p:txBody>
      </p:sp>
      <p:grpSp>
        <p:nvGrpSpPr>
          <p:cNvPr id="9" name="그룹 1001">
            <a:extLst>
              <a:ext uri="{FF2B5EF4-FFF2-40B4-BE49-F238E27FC236}">
                <a16:creationId xmlns:a16="http://schemas.microsoft.com/office/drawing/2014/main" id="{F15FC407-F7CF-7ADB-48A6-A1FDB952FF4A}"/>
              </a:ext>
            </a:extLst>
          </p:cNvPr>
          <p:cNvGrpSpPr/>
          <p:nvPr/>
        </p:nvGrpSpPr>
        <p:grpSpPr>
          <a:xfrm>
            <a:off x="1369520" y="5111778"/>
            <a:ext cx="4266667" cy="63443"/>
            <a:chOff x="1904762" y="5323405"/>
            <a:chExt cx="4266667" cy="63443"/>
          </a:xfrm>
        </p:grpSpPr>
        <p:pic>
          <p:nvPicPr>
            <p:cNvPr id="10" name="Object 5">
              <a:extLst>
                <a:ext uri="{FF2B5EF4-FFF2-40B4-BE49-F238E27FC236}">
                  <a16:creationId xmlns:a16="http://schemas.microsoft.com/office/drawing/2014/main" id="{E22F914A-52B2-4D30-3F6B-3C53DA9D2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C1F95FC-80B5-5ED0-3E1E-56AF7F045BF7}"/>
              </a:ext>
            </a:extLst>
          </p:cNvPr>
          <p:cNvSpPr txBox="1"/>
          <p:nvPr/>
        </p:nvSpPr>
        <p:spPr>
          <a:xfrm>
            <a:off x="1217894" y="3854070"/>
            <a:ext cx="579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/>
              <a:t>ResNet-18: 53% accuracy</a:t>
            </a:r>
            <a:endParaRPr kumimoji="1" lang="ko-Kore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048046-94FA-4ACE-054C-DD3703086C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150" y="6733309"/>
            <a:ext cx="10122756" cy="707885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219B71B-727A-B34F-68D1-ACAC96EE32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3463850"/>
            <a:ext cx="5937250" cy="21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38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6986688" y="2110583"/>
            <a:ext cx="11418982" cy="8799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330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02.</a:t>
            </a:r>
            <a:endParaRPr lang="en-US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178D09E5-7733-E3FE-575F-B24BE44446DB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8A7C884F-F73E-F3FA-FFF1-99FF4299D9CC}"/>
              </a:ext>
            </a:extLst>
          </p:cNvPr>
          <p:cNvSpPr txBox="1"/>
          <p:nvPr/>
        </p:nvSpPr>
        <p:spPr>
          <a:xfrm>
            <a:off x="5181600" y="3229269"/>
            <a:ext cx="14699950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모델성능</a:t>
            </a:r>
            <a:r>
              <a:rPr lang="en-US" altLang="ko-KR" sz="100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/</a:t>
            </a:r>
            <a:r>
              <a:rPr lang="en-US" altLang="ko-Kore-KR" sz="100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Confusion Matrix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168</Words>
  <Application>Microsoft Macintosh PowerPoint</Application>
  <PresentationFormat>사용자 지정</PresentationFormat>
  <Paragraphs>61</Paragraphs>
  <Slides>13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Calibri</vt:lpstr>
      <vt:lpstr>Open Sans ExtraBold</vt:lpstr>
      <vt:lpstr>Open Sans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이인석</cp:lastModifiedBy>
  <cp:revision>186</cp:revision>
  <dcterms:created xsi:type="dcterms:W3CDTF">2022-05-25T07:03:38Z</dcterms:created>
  <dcterms:modified xsi:type="dcterms:W3CDTF">2022-06-08T06:30:33Z</dcterms:modified>
</cp:coreProperties>
</file>